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287" r:id="rId24"/>
    <p:sldId id="269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a Ros Kozarić" initials="MRK" lastIdx="1" clrIdx="0">
    <p:extLst>
      <p:ext uri="{19B8F6BF-5375-455C-9EA6-DF929625EA0E}">
        <p15:presenceInfo xmlns:p15="http://schemas.microsoft.com/office/powerpoint/2012/main" userId="Marija Ros Kozar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5503" autoAdjust="0"/>
  </p:normalViewPr>
  <p:slideViewPr>
    <p:cSldViewPr snapToGrid="0" snapToObjects="1">
      <p:cViewPr varScale="1">
        <p:scale>
          <a:sx n="85" d="100"/>
          <a:sy n="85" d="100"/>
        </p:scale>
        <p:origin x="1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</a:t>
            </a:r>
            <a:r>
              <a:rPr lang="hr-HR" dirty="0" err="1"/>
              <a:t>Burgas</a:t>
            </a:r>
            <a:r>
              <a:rPr lang="hr-HR" dirty="0"/>
              <a:t>- https://pixabay.com/photos/port-lighthouse-burgas-bulgaria-2200615/, https://pixabay.com/photos/port-lighthouse-burgas-bulgaria-2200615/, </a:t>
            </a:r>
            <a:r>
              <a:rPr lang="hr-HR" dirty="0" err="1"/>
              <a:t>Varna</a:t>
            </a:r>
            <a:r>
              <a:rPr lang="hr-HR" dirty="0"/>
              <a:t> - https://pixabay.com/photos/beach-black-sea-varna-2777384/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275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Sofija - https://pixabay.com/photos/sofia-bulgaria-center-of-the-city-900056/, https://pixabay.com/photos/sofia-bulgaria-architecture-4092787/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9830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Plovdiv - https://pixabay.com/photos/plovdiv-bulgaria-photo-river-4874759/, Ruse - https://pixabay.com/photos/ruse-district-court-the-building-2314269/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248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Beograd - https://pixabay.com/photos/serbia-belgrade-architecture-city-4591676/, Novi Sad-https://pixabay.com/photos/serbia-city-old-travel-2396888/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338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Bukurešt - https://pixabay.com/photos/bucharest-night-romania-lights-4009121/, </a:t>
            </a:r>
            <a:r>
              <a:rPr lang="hr-HR" dirty="0" err="1"/>
              <a:t>Cluj-Napoca</a:t>
            </a:r>
            <a:r>
              <a:rPr lang="hr-HR" dirty="0"/>
              <a:t> - https://pixabay.com/photos/cluj-napoca-romania-city-panorama-3480861/, </a:t>
            </a:r>
            <a:r>
              <a:rPr lang="hr-HR" dirty="0" err="1"/>
              <a:t>Constanta</a:t>
            </a:r>
            <a:r>
              <a:rPr lang="hr-HR" dirty="0"/>
              <a:t> - https://pixabay.com/photos/port-romania-crane-constanta-silo-3852195/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428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Skopje - https://pixabay.com/photos/church-orthodox-religion-4733784/, https://pixabay.com/photos/skopje-north-macedonia-city-4732418/,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8304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– Sarajevo - https://pixabay.com/photos/sarajevo-bosnia-2259911/, Priština -https://pixabay.com/photos/kosovo-prishtina-pristina-balkan-4458639/ , Podgorica- https://pixabay.com/photos/podgorica-suspension-bridge-824440/ (datum skidanja: 12.7.2021.)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945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Stanovništvo i čimbenici gospodarskog razvoja JI Europe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238C2C33-5AE2-4575-92D6-D17F71AD41E6}"/>
              </a:ext>
            </a:extLst>
          </p:cNvPr>
          <p:cNvSpPr txBox="1"/>
          <p:nvPr/>
        </p:nvSpPr>
        <p:spPr>
          <a:xfrm>
            <a:off x="470517" y="1358283"/>
            <a:ext cx="349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JUGOISTOČNA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14FCF19-A98D-45DB-AD9B-F8D269287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400" b="1" dirty="0"/>
              <a:t>Primarni sektor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velika uloga u Rumunjskoj, Srbiji, Bosni i Hercegovini i Sjevernoj Makedoniji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poljoprivreda – za potrebe stanovništva, manji dio se izvozi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nizine – Vlaška, Panonska, </a:t>
            </a:r>
            <a:r>
              <a:rPr lang="hr-HR" sz="2400" dirty="0" err="1"/>
              <a:t>Trakijska</a:t>
            </a:r>
            <a:r>
              <a:rPr lang="hr-HR" sz="2400" dirty="0"/>
              <a:t> – tržišno poljodjelstvo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kotline i brežuljkasta područja – stočarstvo i voćarstvo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jug – mediteranske kulture (vinova loza i povrće)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4C089A8F-078B-403B-B7D8-DE228212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Gospodarstvo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32F1A7F-5EED-460C-B651-E4C435064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044" y="379953"/>
            <a:ext cx="29813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7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D9194A0-95A9-4B54-9649-B1A457BE4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3" r="1233"/>
          <a:stretch/>
        </p:blipFill>
        <p:spPr>
          <a:xfrm>
            <a:off x="449263" y="1624613"/>
            <a:ext cx="7824726" cy="4622385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2ADED9A-0211-47A2-9848-274A7C13CAFB}"/>
              </a:ext>
            </a:extLst>
          </p:cNvPr>
          <p:cNvSpPr txBox="1"/>
          <p:nvPr/>
        </p:nvSpPr>
        <p:spPr>
          <a:xfrm>
            <a:off x="8460419" y="1624613"/>
            <a:ext cx="31515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Gdje se nalazi Dolina ruža?</a:t>
            </a:r>
            <a:br>
              <a:rPr lang="hr-HR" sz="2400" i="1" dirty="0"/>
            </a:br>
            <a:r>
              <a:rPr lang="hr-HR" sz="2400" i="1" dirty="0"/>
              <a:t>Koliko se svjetske proizvodnje dobiva ovdje?</a:t>
            </a:r>
          </a:p>
          <a:p>
            <a:r>
              <a:rPr lang="hr-HR" sz="2400" i="1" dirty="0"/>
              <a:t>U čemu je važnost uzgoja ruža i proizvodnja ulja?</a:t>
            </a:r>
          </a:p>
          <a:p>
            <a:r>
              <a:rPr lang="hr-HR" sz="2400" i="1" dirty="0"/>
              <a:t>Za što se koristi ružino ulje?</a:t>
            </a:r>
          </a:p>
          <a:p>
            <a:r>
              <a:rPr lang="hr-HR" sz="2400" i="1" dirty="0"/>
              <a:t>U kojim gradovima je središte prerade latica?</a:t>
            </a:r>
          </a:p>
        </p:txBody>
      </p:sp>
    </p:spTree>
    <p:extLst>
      <p:ext uri="{BB962C8B-B14F-4D97-AF65-F5344CB8AC3E}">
        <p14:creationId xmlns:p14="http://schemas.microsoft.com/office/powerpoint/2010/main" val="2416835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A4273C5-9D01-487B-B71A-ECB8F8D2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70" y="1264111"/>
            <a:ext cx="7364767" cy="312179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400" b="1" dirty="0"/>
              <a:t>Rudarstvo i industrija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zalihe ruda i izvora energije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olovo, cink, bakar u Srbiji, Makedoniji, Bugarskoj i Kosovu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zlato – Srbija i Bugarska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željezna ruda -  Bugarska i Rumunjska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nafta – Panonska, Vlaška nizina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prirodni plin – Transilvanija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lignit - Kosovo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električna energija – hidroelektrane, termoelektrane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sz="2400" dirty="0"/>
              <a:t>sekundarni sektor ostvaruje više od 1/3 BDP-a u Rumunjskoj i više od 40% BDP-a u Srbiji</a:t>
            </a:r>
          </a:p>
          <a:p>
            <a:pPr marL="0" indent="0">
              <a:buNone/>
            </a:pPr>
            <a:r>
              <a:rPr lang="hr-HR" sz="2400" i="1" dirty="0"/>
              <a:t>.</a:t>
            </a:r>
          </a:p>
          <a:p>
            <a:pPr marL="0" indent="0">
              <a:buNone/>
            </a:pPr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970F56D-6256-4A33-A9E4-ECF50E895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7" t="3603"/>
          <a:stretch/>
        </p:blipFill>
        <p:spPr>
          <a:xfrm>
            <a:off x="8487053" y="0"/>
            <a:ext cx="2900547" cy="312179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2C71F3DE-AFDC-479E-8122-315578ED3AAD}"/>
              </a:ext>
            </a:extLst>
          </p:cNvPr>
          <p:cNvSpPr txBox="1"/>
          <p:nvPr/>
        </p:nvSpPr>
        <p:spPr>
          <a:xfrm>
            <a:off x="8158579" y="5024761"/>
            <a:ext cx="3124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i="1" dirty="0"/>
              <a:t>Pročitajte tekst u udžbeniku str. 152 i opišite promjene u gospodarstvu u 20.st.</a:t>
            </a:r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18661E9-4CA5-4050-A29F-52143744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423" y="3121795"/>
            <a:ext cx="4667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4DC0095-9065-4BC2-836C-6C63ABDBA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21" y="2143001"/>
            <a:ext cx="10515600" cy="33046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hr-HR" b="1" dirty="0"/>
              <a:t>Tercijarni sektor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turizam, promet i trgovina</a:t>
            </a:r>
          </a:p>
          <a:p>
            <a:pPr marL="0" indent="0">
              <a:buNone/>
            </a:pPr>
            <a:endParaRPr lang="hr-HR" dirty="0"/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id="{1E627EB8-0814-400B-B56E-B5CEB52B410C}"/>
              </a:ext>
            </a:extLst>
          </p:cNvPr>
          <p:cNvCxnSpPr/>
          <p:nvPr/>
        </p:nvCxnSpPr>
        <p:spPr>
          <a:xfrm flipH="1">
            <a:off x="1322773" y="3142695"/>
            <a:ext cx="97654" cy="1065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5">
            <a:extLst>
              <a:ext uri="{FF2B5EF4-FFF2-40B4-BE49-F238E27FC236}">
                <a16:creationId xmlns:a16="http://schemas.microsoft.com/office/drawing/2014/main" id="{9EA3EBD5-DCC6-4AAE-8F21-B530A5EF7548}"/>
              </a:ext>
            </a:extLst>
          </p:cNvPr>
          <p:cNvSpPr/>
          <p:nvPr/>
        </p:nvSpPr>
        <p:spPr>
          <a:xfrm>
            <a:off x="305539" y="4456590"/>
            <a:ext cx="2189086" cy="16334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Crna Gora</a:t>
            </a:r>
          </a:p>
          <a:p>
            <a:pPr algn="ctr"/>
            <a:r>
              <a:rPr lang="hr-HR" dirty="0"/>
              <a:t>BiH</a:t>
            </a:r>
          </a:p>
          <a:p>
            <a:pPr algn="ctr"/>
            <a:r>
              <a:rPr lang="hr-HR" dirty="0"/>
              <a:t>Bugarska</a:t>
            </a:r>
          </a:p>
          <a:p>
            <a:pPr algn="ctr"/>
            <a:r>
              <a:rPr lang="hr-HR" dirty="0"/>
              <a:t>Sjeverna </a:t>
            </a:r>
            <a:r>
              <a:rPr lang="hr-HR" dirty="0" err="1"/>
              <a:t>Mekedonija</a:t>
            </a:r>
            <a:endParaRPr lang="hr-HR" dirty="0"/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0A0CC914-D18E-4684-B28B-647759C9B2FB}"/>
              </a:ext>
            </a:extLst>
          </p:cNvPr>
          <p:cNvCxnSpPr/>
          <p:nvPr/>
        </p:nvCxnSpPr>
        <p:spPr>
          <a:xfrm>
            <a:off x="5033639" y="2885243"/>
            <a:ext cx="2334827" cy="16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a 8">
            <a:extLst>
              <a:ext uri="{FF2B5EF4-FFF2-40B4-BE49-F238E27FC236}">
                <a16:creationId xmlns:a16="http://schemas.microsoft.com/office/drawing/2014/main" id="{CAF96375-9B8D-4134-AD9E-9CB4508337CB}"/>
              </a:ext>
            </a:extLst>
          </p:cNvPr>
          <p:cNvSpPr/>
          <p:nvPr/>
        </p:nvSpPr>
        <p:spPr>
          <a:xfrm>
            <a:off x="7501631" y="2661081"/>
            <a:ext cx="2494625" cy="15469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države usmjerene na članice EU-a (posebno Njemačka)</a:t>
            </a:r>
          </a:p>
        </p:txBody>
      </p: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37739F63-17A9-4E6C-BBA2-DE1D8BFA27EE}"/>
              </a:ext>
            </a:extLst>
          </p:cNvPr>
          <p:cNvCxnSpPr/>
          <p:nvPr/>
        </p:nvCxnSpPr>
        <p:spPr>
          <a:xfrm>
            <a:off x="2991775" y="2982897"/>
            <a:ext cx="1402672" cy="205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a 11">
            <a:extLst>
              <a:ext uri="{FF2B5EF4-FFF2-40B4-BE49-F238E27FC236}">
                <a16:creationId xmlns:a16="http://schemas.microsoft.com/office/drawing/2014/main" id="{FC92CEA4-F04F-4583-A484-61B8ED7D692B}"/>
              </a:ext>
            </a:extLst>
          </p:cNvPr>
          <p:cNvSpPr/>
          <p:nvPr/>
        </p:nvSpPr>
        <p:spPr>
          <a:xfrm>
            <a:off x="4394447" y="4833457"/>
            <a:ext cx="3968318" cy="163349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modernizacija prometne infrastrukture, sve važniji postaje zračni promet </a:t>
            </a:r>
          </a:p>
        </p:txBody>
      </p:sp>
    </p:spTree>
    <p:extLst>
      <p:ext uri="{BB962C8B-B14F-4D97-AF65-F5344CB8AC3E}">
        <p14:creationId xmlns:p14="http://schemas.microsoft.com/office/powerpoint/2010/main" val="1616599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6CE443F-F294-42AE-9EB4-0C6E08F9F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95" y="1078901"/>
            <a:ext cx="7716229" cy="5250878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3A51148-D8F4-4A55-8B61-761D6F59A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508" y="1203583"/>
            <a:ext cx="1805596" cy="106412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DA6278F-0D2B-42BD-A742-F2839D590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514" y="3429000"/>
            <a:ext cx="2618460" cy="222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7989939-CF6E-4963-BD4C-92AE5C42B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zaostajanje vidljivo u dohotku po stanovniku, životnom standardu i uvjetima poslovanja</a:t>
            </a:r>
          </a:p>
          <a:p>
            <a:r>
              <a:rPr lang="hr-HR" dirty="0"/>
              <a:t>velika stopa nezaposlenosti</a:t>
            </a:r>
          </a:p>
          <a:p>
            <a:r>
              <a:rPr lang="hr-HR" dirty="0"/>
              <a:t>„odljev mozgova”</a:t>
            </a:r>
          </a:p>
          <a:p>
            <a:r>
              <a:rPr lang="hr-HR" dirty="0"/>
              <a:t>najuspješnije Rumunjska i Bugarska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21265D5-743F-4541-86D1-031A588F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Zaostajanje za visokorazvijenim europskim državama</a:t>
            </a:r>
          </a:p>
        </p:txBody>
      </p:sp>
    </p:spTree>
    <p:extLst>
      <p:ext uri="{BB962C8B-B14F-4D97-AF65-F5344CB8AC3E}">
        <p14:creationId xmlns:p14="http://schemas.microsoft.com/office/powerpoint/2010/main" val="240477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237AFB2-DD55-4DE8-8D3D-A56891B7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38" y="923279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Vodeća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gospodarska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središta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FEBD801-C958-42B1-A506-EE2FC2E7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2991556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dirty="0" err="1"/>
              <a:t>Bugarska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Burgas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Varna – </a:t>
            </a:r>
            <a:r>
              <a:rPr lang="en-US" sz="2000" dirty="0" err="1"/>
              <a:t>crnomorske</a:t>
            </a:r>
            <a:r>
              <a:rPr lang="en-US" sz="2000" dirty="0"/>
              <a:t> </a:t>
            </a:r>
            <a:r>
              <a:rPr lang="en-US" sz="2000" dirty="0" err="1"/>
              <a:t>luke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turistička</a:t>
            </a:r>
            <a:r>
              <a:rPr lang="en-US" sz="2000" dirty="0"/>
              <a:t> </a:t>
            </a:r>
            <a:r>
              <a:rPr lang="en-US" sz="2000" dirty="0" err="1"/>
              <a:t>odredište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Sofija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Plovdiv – </a:t>
            </a:r>
            <a:r>
              <a:rPr lang="en-US" sz="2000" dirty="0" err="1"/>
              <a:t>industrijska</a:t>
            </a:r>
            <a:r>
              <a:rPr lang="en-US" sz="2000" dirty="0"/>
              <a:t> </a:t>
            </a:r>
            <a:r>
              <a:rPr lang="en-US" sz="2000" dirty="0" err="1"/>
              <a:t>središta</a:t>
            </a:r>
            <a:endParaRPr lang="en-US" sz="2000" dirty="0"/>
          </a:p>
          <a:p>
            <a:r>
              <a:rPr lang="en-US" sz="2000" dirty="0"/>
              <a:t>Ruse –</a:t>
            </a:r>
            <a:r>
              <a:rPr lang="hr-HR" sz="2000" dirty="0"/>
              <a:t> </a:t>
            </a:r>
            <a:r>
              <a:rPr lang="en-US" sz="2000" dirty="0" err="1"/>
              <a:t>luka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Dunavu</a:t>
            </a:r>
            <a:endParaRPr lang="en-US" sz="2000" dirty="0"/>
          </a:p>
          <a:p>
            <a:pPr marL="0"/>
            <a:endParaRPr lang="en-US" sz="2000" i="1" dirty="0"/>
          </a:p>
          <a:p>
            <a:pPr marL="0" indent="0">
              <a:buNone/>
            </a:pPr>
            <a:r>
              <a:rPr lang="en-US" sz="2000" i="1" dirty="0" err="1"/>
              <a:t>Potražite</a:t>
            </a:r>
            <a:r>
              <a:rPr lang="en-US" sz="2000" i="1" dirty="0"/>
              <a:t> </a:t>
            </a:r>
            <a:r>
              <a:rPr lang="en-US" sz="2000" i="1" dirty="0" err="1"/>
              <a:t>ih</a:t>
            </a:r>
            <a:r>
              <a:rPr lang="en-US" sz="2000" i="1" dirty="0"/>
              <a:t> </a:t>
            </a:r>
            <a:r>
              <a:rPr lang="en-US" sz="2000" i="1" dirty="0" err="1"/>
              <a:t>na</a:t>
            </a:r>
            <a:r>
              <a:rPr lang="en-US" sz="2000" i="1" dirty="0"/>
              <a:t> </a:t>
            </a:r>
            <a:r>
              <a:rPr lang="en-US" sz="2000" i="1" dirty="0" err="1"/>
              <a:t>geografskoj</a:t>
            </a:r>
            <a:r>
              <a:rPr lang="en-US" sz="2000" i="1" dirty="0"/>
              <a:t> </a:t>
            </a:r>
            <a:r>
              <a:rPr lang="en-US" sz="2000" i="1" dirty="0" err="1"/>
              <a:t>karti</a:t>
            </a:r>
            <a:r>
              <a:rPr lang="en-US" sz="2000" i="1" dirty="0"/>
              <a:t>!</a:t>
            </a:r>
          </a:p>
          <a:p>
            <a:pPr marL="0"/>
            <a:endParaRPr lang="en-US" sz="20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nebo, voda, na otvorenom, obala&#10;&#10;Opis je automatski generiran">
            <a:extLst>
              <a:ext uri="{FF2B5EF4-FFF2-40B4-BE49-F238E27FC236}">
                <a16:creationId xmlns:a16="http://schemas.microsoft.com/office/drawing/2014/main" id="{3EB0F011-BD12-4A9B-B4DD-90D07B6A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689" y="557784"/>
            <a:ext cx="5598346" cy="2961524"/>
          </a:xfrm>
          <a:prstGeom prst="rect">
            <a:avLst/>
          </a:prstGeom>
          <a:effectLst/>
        </p:spPr>
      </p:pic>
      <p:pic>
        <p:nvPicPr>
          <p:cNvPr id="7" name="Slika 6" descr="Slika na kojoj se prikazuje nebo, na otvorenom, priroda, stijena&#10;&#10;Opis je automatski generiran">
            <a:extLst>
              <a:ext uri="{FF2B5EF4-FFF2-40B4-BE49-F238E27FC236}">
                <a16:creationId xmlns:a16="http://schemas.microsoft.com/office/drawing/2014/main" id="{A1021814-B2A9-4C0D-B0C4-EC1D8637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688" y="3522133"/>
            <a:ext cx="5598346" cy="2774838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478CA72-76C5-4FB1-ABE5-BCB5E26D7880}"/>
              </a:ext>
            </a:extLst>
          </p:cNvPr>
          <p:cNvSpPr txBox="1"/>
          <p:nvPr/>
        </p:nvSpPr>
        <p:spPr>
          <a:xfrm>
            <a:off x="10722034" y="566663"/>
            <a:ext cx="96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Burgas</a:t>
            </a:r>
            <a:endParaRPr lang="hr-HR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6921BCD-1F57-45EE-8BCD-07928C6431F3}"/>
              </a:ext>
            </a:extLst>
          </p:cNvPr>
          <p:cNvSpPr txBox="1"/>
          <p:nvPr/>
        </p:nvSpPr>
        <p:spPr>
          <a:xfrm>
            <a:off x="10725016" y="3531012"/>
            <a:ext cx="81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Varna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849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na otvorenom, bogomolja, hram&#10;&#10;Opis je automatski generiran">
            <a:extLst>
              <a:ext uri="{FF2B5EF4-FFF2-40B4-BE49-F238E27FC236}">
                <a16:creationId xmlns:a16="http://schemas.microsoft.com/office/drawing/2014/main" id="{1E5342F0-C2C4-4A07-A04D-47C0C381E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1901" y="914399"/>
            <a:ext cx="4935772" cy="3701829"/>
          </a:xfrm>
        </p:spPr>
      </p:pic>
      <p:pic>
        <p:nvPicPr>
          <p:cNvPr id="7" name="Slika 6" descr="Slika na kojoj se prikazuje na otvorenom, stablo, nebo, grad&#10;&#10;Opis je automatski generiran">
            <a:extLst>
              <a:ext uri="{FF2B5EF4-FFF2-40B4-BE49-F238E27FC236}">
                <a16:creationId xmlns:a16="http://schemas.microsoft.com/office/drawing/2014/main" id="{64F5EE4A-E72A-4406-87B7-08692DBEF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83" y="839664"/>
            <a:ext cx="6123294" cy="457333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7388354-E70E-4512-ACCE-A4AB3238CCD9}"/>
              </a:ext>
            </a:extLst>
          </p:cNvPr>
          <p:cNvSpPr txBox="1"/>
          <p:nvPr/>
        </p:nvSpPr>
        <p:spPr>
          <a:xfrm>
            <a:off x="794190" y="4724462"/>
            <a:ext cx="5211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Sofija – glavni grad Bugarske</a:t>
            </a:r>
          </a:p>
          <a:p>
            <a:endParaRPr lang="hr-HR" dirty="0"/>
          </a:p>
          <a:p>
            <a:r>
              <a:rPr lang="hr-HR" i="1" dirty="0"/>
              <a:t>Kojoj religiji pripada crkva na fotografiji? Kojim pismom pišu Bugari? Kojoj skupini naroda pripadaju?</a:t>
            </a:r>
          </a:p>
        </p:txBody>
      </p:sp>
    </p:spTree>
    <p:extLst>
      <p:ext uri="{BB962C8B-B14F-4D97-AF65-F5344CB8AC3E}">
        <p14:creationId xmlns:p14="http://schemas.microsoft.com/office/powerpoint/2010/main" val="91138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ebo, na otvorenom, most, rijeka&#10;&#10;Opis je automatski generiran">
            <a:extLst>
              <a:ext uri="{FF2B5EF4-FFF2-40B4-BE49-F238E27FC236}">
                <a16:creationId xmlns:a16="http://schemas.microsoft.com/office/drawing/2014/main" id="{06A90B1C-EE0B-406E-B5CC-C03F0270F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641" y="1438184"/>
            <a:ext cx="5730215" cy="3037720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2706AE7-0388-438D-97DE-EFA8DF4BC4B4}"/>
              </a:ext>
            </a:extLst>
          </p:cNvPr>
          <p:cNvSpPr txBox="1"/>
          <p:nvPr/>
        </p:nvSpPr>
        <p:spPr>
          <a:xfrm>
            <a:off x="225641" y="4442767"/>
            <a:ext cx="328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Plovdiv </a:t>
            </a:r>
          </a:p>
          <a:p>
            <a:endParaRPr lang="hr-HR" dirty="0"/>
          </a:p>
          <a:p>
            <a:r>
              <a:rPr lang="hr-HR" i="1" dirty="0"/>
              <a:t>Koja rijeka je prikazana na fotografiji?</a:t>
            </a:r>
          </a:p>
        </p:txBody>
      </p:sp>
      <p:pic>
        <p:nvPicPr>
          <p:cNvPr id="8" name="Slika 7" descr="Slika na kojoj se prikazuje trava, nebo, na otvorenom, zgrada&#10;&#10;Opis je automatski generiran">
            <a:extLst>
              <a:ext uri="{FF2B5EF4-FFF2-40B4-BE49-F238E27FC236}">
                <a16:creationId xmlns:a16="http://schemas.microsoft.com/office/drawing/2014/main" id="{85A37F30-427A-4433-86EF-A5BB96C0F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090" y="1438184"/>
            <a:ext cx="5292395" cy="303772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4CD0FF74-4A3A-472F-8D20-BA352F6228DE}"/>
              </a:ext>
            </a:extLst>
          </p:cNvPr>
          <p:cNvSpPr txBox="1"/>
          <p:nvPr/>
        </p:nvSpPr>
        <p:spPr>
          <a:xfrm>
            <a:off x="6236146" y="4442767"/>
            <a:ext cx="2063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Ruse</a:t>
            </a:r>
          </a:p>
        </p:txBody>
      </p:sp>
    </p:spTree>
    <p:extLst>
      <p:ext uri="{BB962C8B-B14F-4D97-AF65-F5344CB8AC3E}">
        <p14:creationId xmlns:p14="http://schemas.microsoft.com/office/powerpoint/2010/main" val="2664119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6838694-A29A-405F-B0BC-03B38B644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05" y="1645851"/>
            <a:ext cx="10515600" cy="3304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/>
              <a:t>Srbija</a:t>
            </a:r>
          </a:p>
          <a:p>
            <a:r>
              <a:rPr lang="hr-HR" sz="2400" dirty="0"/>
              <a:t>Beograd, Novi Sad, Niš, Kragujevac i Subotica </a:t>
            </a:r>
          </a:p>
        </p:txBody>
      </p:sp>
      <p:pic>
        <p:nvPicPr>
          <p:cNvPr id="5" name="Slika 4" descr="Slika na kojoj se prikazuje voda, na otvorenom, zgrada, most&#10;&#10;Opis je automatski generiran">
            <a:extLst>
              <a:ext uri="{FF2B5EF4-FFF2-40B4-BE49-F238E27FC236}">
                <a16:creationId xmlns:a16="http://schemas.microsoft.com/office/drawing/2014/main" id="{13F03007-4EF8-4F24-A891-D89D1078A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11" y="2475170"/>
            <a:ext cx="4775684" cy="319296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E5B3C5A-8C62-49FB-8BD5-47C71B3A0272}"/>
              </a:ext>
            </a:extLst>
          </p:cNvPr>
          <p:cNvSpPr txBox="1"/>
          <p:nvPr/>
        </p:nvSpPr>
        <p:spPr>
          <a:xfrm>
            <a:off x="6249880" y="5668131"/>
            <a:ext cx="295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Beograd – glavni grad Srbije</a:t>
            </a:r>
          </a:p>
        </p:txBody>
      </p:sp>
      <p:pic>
        <p:nvPicPr>
          <p:cNvPr id="8" name="Slika 7" descr="Slika na kojoj se prikazuje voda, nebo, na otvorenom, priroda&#10;&#10;Opis je automatski generiran">
            <a:extLst>
              <a:ext uri="{FF2B5EF4-FFF2-40B4-BE49-F238E27FC236}">
                <a16:creationId xmlns:a16="http://schemas.microsoft.com/office/drawing/2014/main" id="{7F96E3BD-A9A3-426E-9C03-A630FCF17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56" y="2475170"/>
            <a:ext cx="4789443" cy="3192962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852BABE9-16EA-420F-870E-FFA7865619EE}"/>
              </a:ext>
            </a:extLst>
          </p:cNvPr>
          <p:cNvSpPr txBox="1"/>
          <p:nvPr/>
        </p:nvSpPr>
        <p:spPr>
          <a:xfrm>
            <a:off x="260411" y="566813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 err="1"/>
              <a:t>Petrovaradinska</a:t>
            </a:r>
            <a:r>
              <a:rPr lang="hr-HR" sz="1400" dirty="0"/>
              <a:t> tvrđava u Novom Sadu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41122F2-C349-4E47-8015-656E1926CB1F}"/>
              </a:ext>
            </a:extLst>
          </p:cNvPr>
          <p:cNvSpPr txBox="1"/>
          <p:nvPr/>
        </p:nvSpPr>
        <p:spPr>
          <a:xfrm>
            <a:off x="261891" y="632421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1" dirty="0" err="1"/>
              <a:t>Potražite</a:t>
            </a:r>
            <a:r>
              <a:rPr lang="en-US" sz="1800" i="1" dirty="0"/>
              <a:t> </a:t>
            </a:r>
            <a:r>
              <a:rPr lang="en-US" sz="1800" i="1" dirty="0" err="1"/>
              <a:t>ih</a:t>
            </a:r>
            <a:r>
              <a:rPr lang="en-US" sz="1800" i="1" dirty="0"/>
              <a:t> </a:t>
            </a:r>
            <a:r>
              <a:rPr lang="en-US" sz="1800" i="1" dirty="0" err="1"/>
              <a:t>na</a:t>
            </a:r>
            <a:r>
              <a:rPr lang="en-US" sz="1800" i="1" dirty="0"/>
              <a:t> </a:t>
            </a:r>
            <a:r>
              <a:rPr lang="en-US" sz="1800" i="1" dirty="0" err="1"/>
              <a:t>geografskoj</a:t>
            </a:r>
            <a:r>
              <a:rPr lang="en-US" sz="1800" i="1" dirty="0"/>
              <a:t> </a:t>
            </a:r>
            <a:r>
              <a:rPr lang="en-US" sz="1800" i="1" dirty="0" err="1"/>
              <a:t>karti</a:t>
            </a:r>
            <a:r>
              <a:rPr lang="en-US" sz="1800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065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0E3C76D-316D-40C0-8480-70A864B9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obrazložiti etnički, jezični i vjerski mozaik naroda JI Europe.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obrazložiti prirodno i prostorno kretanje stanovništva.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opisati gospodarsku strukturu država JI Europe.</a:t>
            </a:r>
          </a:p>
          <a:p>
            <a:r>
              <a:rPr lang="hr-HR" sz="2400" dirty="0">
                <a:solidFill>
                  <a:schemeClr val="bg1">
                    <a:lumMod val="50000"/>
                  </a:schemeClr>
                </a:solidFill>
              </a:rPr>
              <a:t>Učenik će </a:t>
            </a:r>
            <a:r>
              <a:rPr lang="hr-HR" sz="2400" dirty="0"/>
              <a:t>izdvojiti i pokazati na karti vodeća gospodarska središta.</a:t>
            </a:r>
          </a:p>
          <a:p>
            <a:pPr marL="0" indent="0">
              <a:buNone/>
            </a:pPr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165176F-6F72-4E4A-A1E4-62854050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</p:spTree>
    <p:extLst>
      <p:ext uri="{BB962C8B-B14F-4D97-AF65-F5344CB8AC3E}">
        <p14:creationId xmlns:p14="http://schemas.microsoft.com/office/powerpoint/2010/main" val="214059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CFE2455-A174-4836-AA00-5D1F354B8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69" y="1210353"/>
            <a:ext cx="3804821" cy="3304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/>
              <a:t>Rumunjska </a:t>
            </a:r>
          </a:p>
          <a:p>
            <a:pPr marL="0" indent="0">
              <a:buNone/>
            </a:pPr>
            <a:r>
              <a:rPr lang="hr-HR" sz="2400" dirty="0"/>
              <a:t>Bukurešt, </a:t>
            </a:r>
            <a:r>
              <a:rPr lang="hr-HR" sz="2400" dirty="0" err="1"/>
              <a:t>Cluj</a:t>
            </a:r>
            <a:r>
              <a:rPr lang="hr-HR" sz="2400" dirty="0"/>
              <a:t> – </a:t>
            </a:r>
            <a:r>
              <a:rPr lang="hr-HR" sz="2400" dirty="0" err="1"/>
              <a:t>Napoca</a:t>
            </a:r>
            <a:r>
              <a:rPr lang="hr-HR" sz="2400" dirty="0"/>
              <a:t>, </a:t>
            </a:r>
            <a:r>
              <a:rPr lang="hr-HR" sz="2400" dirty="0" err="1"/>
              <a:t>Temišvar</a:t>
            </a:r>
            <a:r>
              <a:rPr lang="hr-HR" sz="2400" dirty="0"/>
              <a:t>, </a:t>
            </a:r>
            <a:r>
              <a:rPr lang="hr-HR" sz="2400" dirty="0" err="1"/>
              <a:t>Constanta</a:t>
            </a:r>
            <a:r>
              <a:rPr lang="hr-HR" sz="2400" dirty="0"/>
              <a:t>, </a:t>
            </a:r>
            <a:r>
              <a:rPr lang="hr-HR" sz="2400" dirty="0" err="1"/>
              <a:t>Brasov</a:t>
            </a:r>
            <a:r>
              <a:rPr lang="hr-HR" sz="2400" dirty="0"/>
              <a:t> i luke </a:t>
            </a:r>
            <a:r>
              <a:rPr lang="hr-HR" sz="2400" dirty="0" err="1"/>
              <a:t>Galati</a:t>
            </a:r>
            <a:r>
              <a:rPr lang="hr-HR" sz="2400" dirty="0"/>
              <a:t> i </a:t>
            </a:r>
            <a:r>
              <a:rPr lang="hr-HR" sz="2400" dirty="0" err="1"/>
              <a:t>Braila</a:t>
            </a:r>
            <a:endParaRPr lang="hr-HR" sz="2400" dirty="0"/>
          </a:p>
          <a:p>
            <a:pPr marL="0" indent="0">
              <a:buNone/>
            </a:pPr>
            <a:r>
              <a:rPr lang="en-US" sz="2400" i="1" dirty="0" err="1"/>
              <a:t>Potražite</a:t>
            </a:r>
            <a:r>
              <a:rPr lang="en-US" sz="2400" i="1" dirty="0"/>
              <a:t> </a:t>
            </a:r>
            <a:r>
              <a:rPr lang="en-US" sz="2400" i="1" dirty="0" err="1"/>
              <a:t>ih</a:t>
            </a:r>
            <a:r>
              <a:rPr lang="en-US" sz="2400" i="1" dirty="0"/>
              <a:t> </a:t>
            </a:r>
            <a:r>
              <a:rPr lang="en-US" sz="2400" i="1" dirty="0" err="1"/>
              <a:t>na</a:t>
            </a:r>
            <a:r>
              <a:rPr lang="en-US" sz="2400" i="1" dirty="0"/>
              <a:t> </a:t>
            </a:r>
            <a:r>
              <a:rPr lang="en-US" sz="2400" i="1" dirty="0" err="1"/>
              <a:t>geografskoj</a:t>
            </a:r>
            <a:r>
              <a:rPr lang="en-US" sz="2400" i="1" dirty="0"/>
              <a:t> </a:t>
            </a:r>
            <a:r>
              <a:rPr lang="en-US" sz="2400" i="1" dirty="0" err="1"/>
              <a:t>karti</a:t>
            </a:r>
            <a:r>
              <a:rPr lang="en-US" sz="2400" i="1" dirty="0"/>
              <a:t>!</a:t>
            </a:r>
          </a:p>
          <a:p>
            <a:pPr marL="0" indent="0">
              <a:buNone/>
            </a:pPr>
            <a:endParaRPr lang="hr-HR" sz="2400" dirty="0"/>
          </a:p>
        </p:txBody>
      </p:sp>
      <p:pic>
        <p:nvPicPr>
          <p:cNvPr id="5" name="Slika 4" descr="Slika na kojoj se prikazuje zgrada, na otvorenom, praćenje, grad&#10;&#10;Opis je automatski generiran">
            <a:extLst>
              <a:ext uri="{FF2B5EF4-FFF2-40B4-BE49-F238E27FC236}">
                <a16:creationId xmlns:a16="http://schemas.microsoft.com/office/drawing/2014/main" id="{8179F822-BA93-4AC6-BD27-A7F459B3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501" y="106532"/>
            <a:ext cx="4627630" cy="308508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4CDB6DE-03C3-4D6D-B8D7-0FA107854E98}"/>
              </a:ext>
            </a:extLst>
          </p:cNvPr>
          <p:cNvSpPr txBox="1"/>
          <p:nvPr/>
        </p:nvSpPr>
        <p:spPr>
          <a:xfrm>
            <a:off x="6992500" y="3157650"/>
            <a:ext cx="419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Bukurešt – glavni grad Rumunjske </a:t>
            </a:r>
          </a:p>
        </p:txBody>
      </p:sp>
      <p:pic>
        <p:nvPicPr>
          <p:cNvPr id="8" name="Slika 7" descr="Slika na kojoj se prikazuje planina, zgrada, na otvorenom, trava&#10;&#10;Opis je automatski generiran">
            <a:extLst>
              <a:ext uri="{FF2B5EF4-FFF2-40B4-BE49-F238E27FC236}">
                <a16:creationId xmlns:a16="http://schemas.microsoft.com/office/drawing/2014/main" id="{6AC3ABD6-8812-444C-99E1-B4F634354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549" y="3628394"/>
            <a:ext cx="4651582" cy="2799838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F95D4D5E-52FB-46DD-8DD7-6FDC352D8412}"/>
              </a:ext>
            </a:extLst>
          </p:cNvPr>
          <p:cNvSpPr txBox="1"/>
          <p:nvPr/>
        </p:nvSpPr>
        <p:spPr>
          <a:xfrm>
            <a:off x="6967727" y="6385467"/>
            <a:ext cx="212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Cluj</a:t>
            </a:r>
            <a:r>
              <a:rPr lang="hr-HR" dirty="0"/>
              <a:t>- </a:t>
            </a:r>
            <a:r>
              <a:rPr lang="hr-HR" dirty="0" err="1"/>
              <a:t>Napoca</a:t>
            </a:r>
            <a:endParaRPr lang="hr-HR" dirty="0"/>
          </a:p>
        </p:txBody>
      </p:sp>
      <p:pic>
        <p:nvPicPr>
          <p:cNvPr id="11" name="Slika 10" descr="Slika na kojoj se prikazuje čamac, voda, na otvorenom, brod&#10;&#10;Opis je automatski generiran">
            <a:extLst>
              <a:ext uri="{FF2B5EF4-FFF2-40B4-BE49-F238E27FC236}">
                <a16:creationId xmlns:a16="http://schemas.microsoft.com/office/drawing/2014/main" id="{A34978DD-D55D-4C64-A883-EB6116CDA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12" y="3628394"/>
            <a:ext cx="4121739" cy="2776331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EE3F656D-FF89-4F1D-9372-18587E615077}"/>
              </a:ext>
            </a:extLst>
          </p:cNvPr>
          <p:cNvSpPr txBox="1"/>
          <p:nvPr/>
        </p:nvSpPr>
        <p:spPr>
          <a:xfrm>
            <a:off x="1644624" y="6404725"/>
            <a:ext cx="161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Luka </a:t>
            </a:r>
            <a:r>
              <a:rPr lang="hr-HR" dirty="0" err="1"/>
              <a:t>Constanta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0745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D9A27BC-E0AE-43E8-BF63-6FC608331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44" y="1422836"/>
            <a:ext cx="10515600" cy="3304640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Sjeverna Makedonija</a:t>
            </a:r>
          </a:p>
          <a:p>
            <a:pPr marL="0" indent="0">
              <a:buNone/>
            </a:pPr>
            <a:r>
              <a:rPr lang="hr-HR" dirty="0"/>
              <a:t>Skopje, </a:t>
            </a:r>
            <a:r>
              <a:rPr lang="hr-HR" dirty="0" err="1"/>
              <a:t>Bitola</a:t>
            </a:r>
            <a:r>
              <a:rPr lang="hr-HR" dirty="0"/>
              <a:t>, </a:t>
            </a:r>
            <a:r>
              <a:rPr lang="hr-HR" dirty="0" err="1"/>
              <a:t>Prilep</a:t>
            </a:r>
            <a:r>
              <a:rPr lang="hr-HR" dirty="0"/>
              <a:t>, </a:t>
            </a:r>
            <a:r>
              <a:rPr lang="hr-HR" dirty="0" err="1"/>
              <a:t>Kumanovo</a:t>
            </a:r>
            <a:r>
              <a:rPr lang="hr-HR" dirty="0"/>
              <a:t> i Tetovo</a:t>
            </a:r>
          </a:p>
        </p:txBody>
      </p:sp>
      <p:pic>
        <p:nvPicPr>
          <p:cNvPr id="5" name="Slika 4" descr="Slika na kojoj se prikazuje zgrada, na otvorenom&#10;&#10;Opis je automatski generiran">
            <a:extLst>
              <a:ext uri="{FF2B5EF4-FFF2-40B4-BE49-F238E27FC236}">
                <a16:creationId xmlns:a16="http://schemas.microsoft.com/office/drawing/2014/main" id="{B1C99446-EAEF-4726-A72A-C1D488EFE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" y="2503932"/>
            <a:ext cx="5852160" cy="3898392"/>
          </a:xfrm>
          <a:prstGeom prst="rect">
            <a:avLst/>
          </a:prstGeom>
        </p:spPr>
      </p:pic>
      <p:pic>
        <p:nvPicPr>
          <p:cNvPr id="7" name="Slika 6" descr="Slika na kojoj se prikazuje zgrada, na otvorenom, kamen, žuto&#10;&#10;Opis je automatski generiran">
            <a:extLst>
              <a:ext uri="{FF2B5EF4-FFF2-40B4-BE49-F238E27FC236}">
                <a16:creationId xmlns:a16="http://schemas.microsoft.com/office/drawing/2014/main" id="{E208EBFF-90DC-4050-A51F-E65514C71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724" y="2503932"/>
            <a:ext cx="4495800" cy="389537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2765B90-38EB-475E-96E6-7CF644A8BF67}"/>
              </a:ext>
            </a:extLst>
          </p:cNvPr>
          <p:cNvSpPr txBox="1"/>
          <p:nvPr/>
        </p:nvSpPr>
        <p:spPr>
          <a:xfrm>
            <a:off x="487680" y="6402324"/>
            <a:ext cx="525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Skopje – glavni grad Sjeverne Makedonije</a:t>
            </a:r>
          </a:p>
        </p:txBody>
      </p:sp>
    </p:spTree>
    <p:extLst>
      <p:ext uri="{BB962C8B-B14F-4D97-AF65-F5344CB8AC3E}">
        <p14:creationId xmlns:p14="http://schemas.microsoft.com/office/powerpoint/2010/main" val="273070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FAB43BC9-C805-469D-BC1C-838BE1A52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2185140"/>
            <a:ext cx="3246120" cy="3304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b="1" dirty="0"/>
              <a:t>Bosna i Hercegovina </a:t>
            </a:r>
          </a:p>
          <a:p>
            <a:pPr marL="0" indent="0">
              <a:buNone/>
            </a:pPr>
            <a:r>
              <a:rPr lang="hr-HR" sz="2400" dirty="0"/>
              <a:t> Sarajevo, Mostar, Banja Luka, Zenica i Tuzla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b="1" dirty="0"/>
              <a:t>Kosovo</a:t>
            </a:r>
          </a:p>
          <a:p>
            <a:pPr marL="0" indent="0">
              <a:buNone/>
            </a:pPr>
            <a:r>
              <a:rPr lang="hr-HR" sz="2400" dirty="0"/>
              <a:t>Priština, Prizren, Kosovska Mitrovica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b="1" dirty="0"/>
              <a:t>Crna Gora</a:t>
            </a:r>
          </a:p>
          <a:p>
            <a:pPr marL="0" indent="0">
              <a:buNone/>
            </a:pPr>
            <a:r>
              <a:rPr lang="hr-HR" sz="2400" dirty="0"/>
              <a:t>Podgorica, Nikšić</a:t>
            </a:r>
          </a:p>
        </p:txBody>
      </p:sp>
      <p:pic>
        <p:nvPicPr>
          <p:cNvPr id="5" name="Slika 4" descr="Slika na kojoj se prikazuje na otvorenom, grad, priroda, obala&#10;&#10;Opis je automatski generiran">
            <a:extLst>
              <a:ext uri="{FF2B5EF4-FFF2-40B4-BE49-F238E27FC236}">
                <a16:creationId xmlns:a16="http://schemas.microsoft.com/office/drawing/2014/main" id="{065DB781-BE76-4232-90EC-833192B2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99" y="0"/>
            <a:ext cx="4690871" cy="2641091"/>
          </a:xfrm>
          <a:prstGeom prst="rect">
            <a:avLst/>
          </a:prstGeom>
        </p:spPr>
      </p:pic>
      <p:pic>
        <p:nvPicPr>
          <p:cNvPr id="7" name="Slika 6" descr="Slika na kojoj se prikazuje nebo, zgrada, na otvorenom, grad&#10;&#10;Opis je automatski generiran">
            <a:extLst>
              <a:ext uri="{FF2B5EF4-FFF2-40B4-BE49-F238E27FC236}">
                <a16:creationId xmlns:a16="http://schemas.microsoft.com/office/drawing/2014/main" id="{2EE41BA9-0923-450C-81FC-CDB6546B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76" y="2804278"/>
            <a:ext cx="4377645" cy="2464736"/>
          </a:xfrm>
          <a:prstGeom prst="rect">
            <a:avLst/>
          </a:prstGeom>
        </p:spPr>
      </p:pic>
      <p:pic>
        <p:nvPicPr>
          <p:cNvPr id="9" name="Slika 8" descr="Slika na kojoj se prikazuje trava, na otvorenom, zgrada, rijeka&#10;&#10;Opis je automatski generiran">
            <a:extLst>
              <a:ext uri="{FF2B5EF4-FFF2-40B4-BE49-F238E27FC236}">
                <a16:creationId xmlns:a16="http://schemas.microsoft.com/office/drawing/2014/main" id="{2F43C3CE-ACDB-42CA-975A-A602D9E6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098" y="4036646"/>
            <a:ext cx="3698240" cy="277368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45CACC88-0426-489C-9A8E-9A1523709929}"/>
              </a:ext>
            </a:extLst>
          </p:cNvPr>
          <p:cNvSpPr txBox="1"/>
          <p:nvPr/>
        </p:nvSpPr>
        <p:spPr>
          <a:xfrm>
            <a:off x="10411970" y="1194816"/>
            <a:ext cx="198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Sarajevo – glavni grad BiH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C32718B-09D9-4177-8CCE-55833FC0AF62}"/>
              </a:ext>
            </a:extLst>
          </p:cNvPr>
          <p:cNvSpPr txBox="1"/>
          <p:nvPr/>
        </p:nvSpPr>
        <p:spPr>
          <a:xfrm>
            <a:off x="3535680" y="5247535"/>
            <a:ext cx="301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Priština – glavni grad Kosova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81A59F9-1B50-4449-BDEB-A4644A032DDE}"/>
              </a:ext>
            </a:extLst>
          </p:cNvPr>
          <p:cNvSpPr txBox="1"/>
          <p:nvPr/>
        </p:nvSpPr>
        <p:spPr>
          <a:xfrm>
            <a:off x="8476488" y="3667314"/>
            <a:ext cx="334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Podgorica - glavni grad Crne Gore</a:t>
            </a:r>
          </a:p>
        </p:txBody>
      </p:sp>
    </p:spTree>
    <p:extLst>
      <p:ext uri="{BB962C8B-B14F-4D97-AF65-F5344CB8AC3E}">
        <p14:creationId xmlns:p14="http://schemas.microsoft.com/office/powerpoint/2010/main" val="3956844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113-116.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359903"/>
              </p:ext>
            </p:extLst>
          </p:nvPr>
        </p:nvGraphicFramePr>
        <p:xfrm>
          <a:off x="5047488" y="2059401"/>
          <a:ext cx="6830834" cy="4688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08765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774023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774023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774023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417879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1079520">
                <a:tc>
                  <a:txBody>
                    <a:bodyPr/>
                    <a:lstStyle/>
                    <a:p>
                      <a:r>
                        <a:rPr lang="hr-HR" sz="1400" dirty="0"/>
                        <a:t>Obrazložiti etnički, jezični i vjerski mozaik naroda JI Europe.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1079520">
                <a:tc>
                  <a:txBody>
                    <a:bodyPr/>
                    <a:lstStyle/>
                    <a:p>
                      <a:r>
                        <a:rPr lang="hr-HR" sz="1400" dirty="0"/>
                        <a:t>Obrazložiti etnički, jezični i vjerski mozaik naroda JI Europe.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835757">
                <a:tc>
                  <a:txBody>
                    <a:bodyPr/>
                    <a:lstStyle/>
                    <a:p>
                      <a:r>
                        <a:rPr lang="hr-HR" sz="1400" dirty="0"/>
                        <a:t>Opisati gospodarsku strukturu država JI 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  <a:tr h="780884">
                <a:tc>
                  <a:txBody>
                    <a:bodyPr/>
                    <a:lstStyle/>
                    <a:p>
                      <a:r>
                        <a:rPr lang="hr-HR" sz="1400" dirty="0"/>
                        <a:t>Izdvojiti i pokazati na karti vodeća gospodarska središta.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608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96DF1A2-51C5-4113-B275-2F092CF85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i="1" dirty="0"/>
              <a:t>Koja je najrasprostranjenija jezična porodica u Europi?</a:t>
            </a:r>
          </a:p>
          <a:p>
            <a:r>
              <a:rPr lang="hr-HR" sz="2400" i="1" dirty="0"/>
              <a:t>Koje su skupine jezika unutar indoeuropske porodice?</a:t>
            </a:r>
          </a:p>
          <a:p>
            <a:r>
              <a:rPr lang="hr-HR" sz="2400" i="1" dirty="0"/>
              <a:t>Tko su Romi?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i="1" dirty="0"/>
              <a:t>Pročitajte uvodni tekst.</a:t>
            </a:r>
          </a:p>
          <a:p>
            <a:pPr marL="0" indent="0">
              <a:buNone/>
            </a:pPr>
            <a:r>
              <a:rPr lang="hr-HR" sz="2400" i="1" dirty="0"/>
              <a:t>Koja se prava čovjeka krše u Bugarskoj? Kako bi riješili taj problem? Pohađaju li u Hrvatskoj djeca nacionalnih manjina  zasebne škole?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76E668B-8534-4AA4-B0C6-BA74EF55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Ponovimo</a:t>
            </a:r>
          </a:p>
        </p:txBody>
      </p:sp>
    </p:spTree>
    <p:extLst>
      <p:ext uri="{BB962C8B-B14F-4D97-AF65-F5344CB8AC3E}">
        <p14:creationId xmlns:p14="http://schemas.microsoft.com/office/powerpoint/2010/main" val="131847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5C158861-B8C5-47F3-8DE6-BE23033A3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sz="2400" dirty="0"/>
              <a:t>40 milijuna stanovnika 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sz="2400" i="1" dirty="0"/>
              <a:t>Pomoću statističkog dodatka na kraju udžbenika izračunaj gustoću naseljenosti JI Europe. Je li veća ili manja od prosjeka Europe?</a:t>
            </a:r>
          </a:p>
          <a:p>
            <a:pPr marL="0" indent="0">
              <a:buNone/>
            </a:pPr>
            <a:endParaRPr lang="hr-HR" sz="2400" i="1" dirty="0"/>
          </a:p>
          <a:p>
            <a:r>
              <a:rPr lang="hr-HR" sz="2400" dirty="0"/>
              <a:t>brojne nacionalne manjine</a:t>
            </a:r>
            <a:endParaRPr lang="hr-HR" sz="2400" i="1" dirty="0"/>
          </a:p>
          <a:p>
            <a:pPr marL="0" indent="0">
              <a:buNone/>
            </a:pPr>
            <a:endParaRPr lang="hr-HR" sz="2400" i="1" dirty="0"/>
          </a:p>
          <a:p>
            <a:pPr marL="0" indent="0">
              <a:buNone/>
            </a:pPr>
            <a:r>
              <a:rPr lang="hr-HR" sz="2400" i="1" dirty="0"/>
              <a:t>Pomoću statističkog dodatka odredite koja država JI Europe ima najviše, a koja najmanje stanovnika.</a:t>
            </a:r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D5457B4-12E2-4BC7-B1A0-4693F665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Etnički, jezični i vjerski mozaik </a:t>
            </a:r>
          </a:p>
        </p:txBody>
      </p:sp>
    </p:spTree>
    <p:extLst>
      <p:ext uri="{BB962C8B-B14F-4D97-AF65-F5344CB8AC3E}">
        <p14:creationId xmlns:p14="http://schemas.microsoft.com/office/powerpoint/2010/main" val="268041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66F6A24-92AB-46AE-A7FE-1E363FA46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92" y="935469"/>
            <a:ext cx="7290325" cy="4991828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D0A46CF-237E-40FA-939C-863C18B4AB0B}"/>
              </a:ext>
            </a:extLst>
          </p:cNvPr>
          <p:cNvSpPr txBox="1"/>
          <p:nvPr/>
        </p:nvSpPr>
        <p:spPr>
          <a:xfrm>
            <a:off x="8052047" y="1935332"/>
            <a:ext cx="32137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Koja država ima najveći udio etničkih manjina u ukupnom broju stanovnika?</a:t>
            </a:r>
          </a:p>
          <a:p>
            <a:r>
              <a:rPr lang="hr-HR" sz="2400" i="1" dirty="0"/>
              <a:t>Koja etnička manjina ima najveći udio u ukupnom broju stanovnika pojedinih država JI Europe?</a:t>
            </a:r>
          </a:p>
          <a:p>
            <a:endParaRPr lang="hr-HR" sz="2400" i="1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2651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ABDCD49-EA9E-4781-B0A8-12ADA5CAD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2267288"/>
            <a:ext cx="10515600" cy="3304640"/>
          </a:xfrm>
        </p:spPr>
        <p:txBody>
          <a:bodyPr>
            <a:normAutofit/>
          </a:bodyPr>
          <a:lstStyle/>
          <a:p>
            <a:r>
              <a:rPr lang="hr-HR" sz="2400" dirty="0"/>
              <a:t>vjere – najraširenija pravoslavlje</a:t>
            </a:r>
          </a:p>
          <a:p>
            <a:r>
              <a:rPr lang="hr-HR" sz="2400" dirty="0"/>
              <a:t>ostale vjere: islam, rimokatolička, protestantska, židovska</a:t>
            </a:r>
          </a:p>
          <a:p>
            <a:r>
              <a:rPr lang="hr-HR" sz="2400" dirty="0"/>
              <a:t>pismo – latinično</a:t>
            </a:r>
          </a:p>
          <a:p>
            <a:endParaRPr lang="hr-HR" sz="2400" dirty="0"/>
          </a:p>
          <a:p>
            <a:r>
              <a:rPr lang="hr-HR" sz="2400" i="1" dirty="0"/>
              <a:t>Koje države koriste uz latinično i ćirilično pismo?</a:t>
            </a:r>
          </a:p>
          <a:p>
            <a:r>
              <a:rPr lang="hr-HR" sz="2400" i="1" dirty="0"/>
              <a:t>U kojoj državi se koristi isključivo ćirilično pismo?</a:t>
            </a:r>
          </a:p>
        </p:txBody>
      </p:sp>
    </p:spTree>
    <p:extLst>
      <p:ext uri="{BB962C8B-B14F-4D97-AF65-F5344CB8AC3E}">
        <p14:creationId xmlns:p14="http://schemas.microsoft.com/office/powerpoint/2010/main" val="1496324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949A100-9717-441E-9B24-2C00B3CFE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velike razlike u prirodnom kretanju</a:t>
            </a:r>
          </a:p>
          <a:p>
            <a:r>
              <a:rPr lang="hr-HR" sz="2400" dirty="0"/>
              <a:t>Kosovo, Crna Gora i Sjeverna Makedonija – pozitivna prirodna promjena,  a ostale države negativna prirodna promjena</a:t>
            </a:r>
          </a:p>
          <a:p>
            <a:r>
              <a:rPr lang="hr-HR" sz="2400" dirty="0"/>
              <a:t>najveći prirodni pad bilježe Bugarska i Srbija</a:t>
            </a:r>
          </a:p>
          <a:p>
            <a:r>
              <a:rPr lang="hr-HR" sz="2400" dirty="0"/>
              <a:t>najpovoljniji dobni sastav ima Kosovo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FEB292D-1CF0-42C0-82FE-E63EE7208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Prirodno i prostorno kretanje stanovništva</a:t>
            </a:r>
          </a:p>
        </p:txBody>
      </p:sp>
    </p:spTree>
    <p:extLst>
      <p:ext uri="{BB962C8B-B14F-4D97-AF65-F5344CB8AC3E}">
        <p14:creationId xmlns:p14="http://schemas.microsoft.com/office/powerpoint/2010/main" val="205407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50D4234A-97E3-412F-AD5D-13AF9AB87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26" y="1574830"/>
            <a:ext cx="10515600" cy="3304640"/>
          </a:xfrm>
        </p:spPr>
        <p:txBody>
          <a:bodyPr>
            <a:normAutofit/>
          </a:bodyPr>
          <a:lstStyle/>
          <a:p>
            <a:r>
              <a:rPr lang="hr-HR" sz="2400" dirty="0"/>
              <a:t>velike migracije </a:t>
            </a:r>
          </a:p>
          <a:p>
            <a:r>
              <a:rPr lang="hr-HR" sz="2400" dirty="0"/>
              <a:t>danas – izbjeglice i migranti iz Afrike i Azije koji prolaze državama JI Europe da bi došli do EU-a</a:t>
            </a:r>
          </a:p>
          <a:p>
            <a:endParaRPr lang="hr-HR" sz="24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1E15634-D558-4A32-9C13-E9D7BA35D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9" t="4663" b="-1"/>
          <a:stretch/>
        </p:blipFill>
        <p:spPr>
          <a:xfrm>
            <a:off x="3217333" y="3206044"/>
            <a:ext cx="8015110" cy="20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71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274E5C7-3E19-4366-93DE-78E97FBEB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0267"/>
            <a:ext cx="4061178" cy="3399529"/>
          </a:xfrm>
        </p:spPr>
        <p:txBody>
          <a:bodyPr>
            <a:normAutofit/>
          </a:bodyPr>
          <a:lstStyle/>
          <a:p>
            <a:r>
              <a:rPr lang="hr-HR" sz="2400" dirty="0"/>
              <a:t>više stanovništva živi u ruralnim područjima, nego u urbanim</a:t>
            </a:r>
          </a:p>
          <a:p>
            <a:r>
              <a:rPr lang="hr-HR" sz="2400" dirty="0"/>
              <a:t>glavni gradovi tri najveće države JI Europe – Bukurešt, Beograd i Sofija najveći su gradovi i vodeća gospodarska središta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BBCCE8D-D724-4C1D-ACD2-AFCB629F6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Nizak stupanj urbanizacije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35ED58E-B47B-4A7D-B874-D00644AAA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9" b="2015"/>
          <a:stretch/>
        </p:blipFill>
        <p:spPr>
          <a:xfrm>
            <a:off x="8445407" y="118533"/>
            <a:ext cx="2128958" cy="66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61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3552</TotalTime>
  <Words>1060</Words>
  <Application>Microsoft Office PowerPoint</Application>
  <PresentationFormat>Široki zaslon</PresentationFormat>
  <Paragraphs>144</Paragraphs>
  <Slides>24</Slides>
  <Notes>7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9" baseType="lpstr">
      <vt:lpstr>Calibri Light</vt:lpstr>
      <vt:lpstr>Arial</vt:lpstr>
      <vt:lpstr>Calibri</vt:lpstr>
      <vt:lpstr>Wingdings</vt:lpstr>
      <vt:lpstr>Office Theme</vt:lpstr>
      <vt:lpstr>Stanovništvo i čimbenici gospodarskog razvoja JI Europe</vt:lpstr>
      <vt:lpstr>Ishodi</vt:lpstr>
      <vt:lpstr>Ponovimo</vt:lpstr>
      <vt:lpstr>Etnički, jezični i vjerski mozaik </vt:lpstr>
      <vt:lpstr>PowerPoint prezentacija</vt:lpstr>
      <vt:lpstr>PowerPoint prezentacija</vt:lpstr>
      <vt:lpstr>Prirodno i prostorno kretanje stanovništva</vt:lpstr>
      <vt:lpstr>PowerPoint prezentacija</vt:lpstr>
      <vt:lpstr>Nizak stupanj urbanizacije</vt:lpstr>
      <vt:lpstr>Gospodarstvo</vt:lpstr>
      <vt:lpstr>PowerPoint prezentacija</vt:lpstr>
      <vt:lpstr>PowerPoint prezentacija</vt:lpstr>
      <vt:lpstr>PowerPoint prezentacija</vt:lpstr>
      <vt:lpstr>PowerPoint prezentacija</vt:lpstr>
      <vt:lpstr>Zaostajanje za visokorazvijenim europskim državama</vt:lpstr>
      <vt:lpstr>Vodeća gospodarska središta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91</cp:revision>
  <dcterms:created xsi:type="dcterms:W3CDTF">2021-01-04T08:54:24Z</dcterms:created>
  <dcterms:modified xsi:type="dcterms:W3CDTF">2021-07-15T14:58:34Z</dcterms:modified>
</cp:coreProperties>
</file>